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287" r:id="rId4"/>
    <p:sldId id="305" r:id="rId5"/>
    <p:sldId id="316" r:id="rId6"/>
    <p:sldId id="306" r:id="rId7"/>
    <p:sldId id="307" r:id="rId8"/>
    <p:sldId id="312" r:id="rId9"/>
    <p:sldId id="313" r:id="rId10"/>
    <p:sldId id="315" r:id="rId11"/>
    <p:sldId id="314" r:id="rId12"/>
    <p:sldId id="308" r:id="rId13"/>
    <p:sldId id="309" r:id="rId14"/>
    <p:sldId id="310" r:id="rId15"/>
    <p:sldId id="311" r:id="rId16"/>
    <p:sldId id="30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0E50-E7DA-405C-84D6-0FF4DFEFA760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70E50-E7DA-405C-84D6-0FF4DFEFA760}" type="datetimeFigureOut">
              <a:rPr lang="fr-FR" smtClean="0"/>
              <a:pPr/>
              <a:t>13/01/2020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D3322-C271-40C8-A7EA-1F10E5760DD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2298707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Exercice de statique :</a:t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chemeClr val="tx2"/>
                </a:solidFill>
              </a:rPr>
              <a:t/>
            </a:r>
            <a:br>
              <a:rPr lang="fr-FR" b="1" dirty="0" smtClean="0">
                <a:solidFill>
                  <a:schemeClr val="tx2"/>
                </a:solidFill>
              </a:rPr>
            </a:br>
            <a:r>
              <a:rPr lang="fr-FR" b="1" dirty="0" smtClean="0">
                <a:solidFill>
                  <a:schemeClr val="tx2"/>
                </a:solidFill>
              </a:rPr>
              <a:t>l’échelle contre le mur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www.gecif.net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Solide soumis à 3 forces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571868" y="5715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 flipH="1" flipV="1">
            <a:off x="5143504" y="3643314"/>
            <a:ext cx="407196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 flipH="1" flipV="1">
            <a:off x="4429124" y="2928934"/>
            <a:ext cx="3429024" cy="21431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5607851" y="4536289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14363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43438" y="52863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A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215206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B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072066" y="6000768"/>
            <a:ext cx="107157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5715008" y="4000504"/>
            <a:ext cx="3429024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757239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429256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6500826" y="2285992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4714082" y="5072074"/>
            <a:ext cx="1000926" cy="2865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71514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29190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F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14282" y="1357298"/>
            <a:ext cx="45178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L’échelle est en équilibre</a:t>
            </a:r>
          </a:p>
          <a:p>
            <a:r>
              <a:rPr lang="fr-FR" sz="2400" dirty="0" smtClean="0"/>
              <a:t>si les 3 forces sont :</a:t>
            </a:r>
          </a:p>
          <a:p>
            <a:pPr>
              <a:buFontTx/>
              <a:buChar char="-"/>
            </a:pPr>
            <a:r>
              <a:rPr lang="fr-FR" sz="2400" dirty="0" smtClean="0"/>
              <a:t> coplanaires</a:t>
            </a:r>
          </a:p>
          <a:p>
            <a:pPr>
              <a:buFontTx/>
              <a:buChar char="-"/>
            </a:pPr>
            <a:r>
              <a:rPr lang="fr-FR" sz="2400" dirty="0" smtClean="0"/>
              <a:t> concourantes</a:t>
            </a:r>
          </a:p>
          <a:p>
            <a:pPr>
              <a:buFontTx/>
              <a:buChar char="-"/>
            </a:pPr>
            <a:r>
              <a:rPr lang="fr-FR" sz="2400" dirty="0" smtClean="0"/>
              <a:t> avec une somme vectorielle nulle</a:t>
            </a: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714348" y="3643314"/>
          <a:ext cx="342899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7"/>
                <a:gridCol w="1142997"/>
                <a:gridCol w="114299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Force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Direction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Intensité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connue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connue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connue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Solide soumis à 3 forces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571868" y="5715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 flipH="1" flipV="1">
            <a:off x="5143504" y="3643314"/>
            <a:ext cx="407196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 flipH="1" flipV="1">
            <a:off x="4429124" y="2928934"/>
            <a:ext cx="3429024" cy="21431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5607851" y="4536289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14363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43438" y="52863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A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215206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B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072066" y="6000768"/>
            <a:ext cx="107157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5715008" y="4000504"/>
            <a:ext cx="3429024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757239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429256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6500826" y="2285992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4714082" y="5072074"/>
            <a:ext cx="1000926" cy="2865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71514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29190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F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14282" y="1357298"/>
            <a:ext cx="45178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L’échelle est en équilibre</a:t>
            </a:r>
          </a:p>
          <a:p>
            <a:r>
              <a:rPr lang="fr-FR" sz="2400" dirty="0" smtClean="0"/>
              <a:t>si les 3 forces sont :</a:t>
            </a:r>
          </a:p>
          <a:p>
            <a:pPr>
              <a:buFontTx/>
              <a:buChar char="-"/>
            </a:pPr>
            <a:r>
              <a:rPr lang="fr-FR" sz="2400" dirty="0" smtClean="0"/>
              <a:t> coplanaires</a:t>
            </a:r>
          </a:p>
          <a:p>
            <a:pPr>
              <a:buFontTx/>
              <a:buChar char="-"/>
            </a:pPr>
            <a:r>
              <a:rPr lang="fr-FR" sz="2400" dirty="0" smtClean="0"/>
              <a:t> concourantes</a:t>
            </a:r>
          </a:p>
          <a:p>
            <a:pPr>
              <a:buFontTx/>
              <a:buChar char="-"/>
            </a:pPr>
            <a:r>
              <a:rPr lang="fr-FR" sz="2400" dirty="0" smtClean="0"/>
              <a:t> avec une somme vectorielle nulle</a:t>
            </a: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714348" y="3643314"/>
          <a:ext cx="342899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7"/>
                <a:gridCol w="1142997"/>
                <a:gridCol w="114299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Force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Direction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Intensité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connue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connue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connue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Solide soumis à 3 forces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143108" y="5715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 flipH="1" flipV="1">
            <a:off x="3714744" y="3643314"/>
            <a:ext cx="407196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 flipH="1" flipV="1">
            <a:off x="3000364" y="2928934"/>
            <a:ext cx="3429024" cy="21431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4179091" y="4536289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71487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14678" y="52863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A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786446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B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3643306" y="6000768"/>
            <a:ext cx="107157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4286248" y="4000504"/>
            <a:ext cx="3429024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14363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000496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5072066" y="2285992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3285322" y="5072074"/>
            <a:ext cx="1000926" cy="2865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28638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500430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F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14282" y="1357298"/>
            <a:ext cx="2986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3 forces concourantes 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10800000">
            <a:off x="2357422" y="2285992"/>
            <a:ext cx="2714644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rot="5400000" flipH="1" flipV="1">
            <a:off x="3643306" y="2928934"/>
            <a:ext cx="2143140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Solide soumis à 3 forces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143108" y="5715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 flipH="1" flipV="1">
            <a:off x="3714744" y="3643314"/>
            <a:ext cx="407196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 flipH="1" flipV="1">
            <a:off x="3000364" y="2928934"/>
            <a:ext cx="3429024" cy="21431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4179091" y="4536289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71487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14678" y="52863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A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786446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B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3643306" y="6000768"/>
            <a:ext cx="107157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4286248" y="4000504"/>
            <a:ext cx="3429024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14363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000496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5072066" y="2285992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3285322" y="5072074"/>
            <a:ext cx="1000926" cy="2865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28638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500430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F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14282" y="1357298"/>
            <a:ext cx="2986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3 forces concourantes 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10800000">
            <a:off x="2357422" y="2285992"/>
            <a:ext cx="2714644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rot="5400000" flipH="1" flipV="1">
            <a:off x="3643306" y="2928934"/>
            <a:ext cx="2143140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rot="5400000" flipH="1" flipV="1">
            <a:off x="2857488" y="2571744"/>
            <a:ext cx="3214710" cy="107157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Solide soumis à 3 forces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143108" y="5715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 flipH="1" flipV="1">
            <a:off x="3714744" y="3643314"/>
            <a:ext cx="407196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 flipH="1" flipV="1">
            <a:off x="3000364" y="2928934"/>
            <a:ext cx="3429024" cy="21431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4179091" y="4536289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71487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14678" y="52863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A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786446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B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3643306" y="6000768"/>
            <a:ext cx="107157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4286248" y="4000504"/>
            <a:ext cx="3429024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14363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000496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5072066" y="2285992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3285322" y="5072074"/>
            <a:ext cx="1000926" cy="2865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28638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500430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F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14282" y="1357298"/>
            <a:ext cx="2986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3 forces concourantes 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10800000">
            <a:off x="2357422" y="2285992"/>
            <a:ext cx="2714644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rot="5400000" flipH="1" flipV="1">
            <a:off x="3643306" y="2928934"/>
            <a:ext cx="2143140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rot="5400000" flipH="1" flipV="1">
            <a:off x="2857488" y="2571744"/>
            <a:ext cx="3214710" cy="107157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946906" y="1285860"/>
            <a:ext cx="3197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Somme vectorielle nulle</a:t>
            </a:r>
          </a:p>
        </p:txBody>
      </p:sp>
      <p:cxnSp>
        <p:nvCxnSpPr>
          <p:cNvPr id="32" name="Connecteur droit avec flèche 31"/>
          <p:cNvCxnSpPr/>
          <p:nvPr/>
        </p:nvCxnSpPr>
        <p:spPr>
          <a:xfrm rot="10800000">
            <a:off x="8001024" y="2357430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rot="5400000">
            <a:off x="7466033" y="2892421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 flipH="1" flipV="1">
            <a:off x="7822826" y="2535628"/>
            <a:ext cx="1071570" cy="7151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8143900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572396" y="257174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358214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F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Solide soumis à 3 forces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143108" y="5715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 flipH="1" flipV="1">
            <a:off x="3714744" y="3643314"/>
            <a:ext cx="407196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 flipH="1" flipV="1">
            <a:off x="3000364" y="2928934"/>
            <a:ext cx="3429024" cy="21431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4179091" y="4536289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71487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14678" y="52863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A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786446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B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3643306" y="6000768"/>
            <a:ext cx="107157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4286248" y="4000504"/>
            <a:ext cx="3429024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14363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000496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5072066" y="2285992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3285322" y="5072074"/>
            <a:ext cx="1000926" cy="2865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28638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500430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F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14282" y="1357298"/>
            <a:ext cx="2986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3 forces concourantes 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10800000">
            <a:off x="2357422" y="2285992"/>
            <a:ext cx="2714644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rot="5400000" flipH="1" flipV="1">
            <a:off x="3643306" y="2928934"/>
            <a:ext cx="2143140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rot="5400000" flipH="1" flipV="1">
            <a:off x="2857488" y="2571744"/>
            <a:ext cx="3214710" cy="107157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14282" y="2571744"/>
            <a:ext cx="294965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Problème à résoudre :</a:t>
            </a:r>
          </a:p>
          <a:p>
            <a:r>
              <a:rPr lang="fr-FR" sz="2400" dirty="0" smtClean="0"/>
              <a:t>L’échelle glisse si d &gt; ?</a:t>
            </a:r>
          </a:p>
          <a:p>
            <a:endParaRPr lang="fr-FR" sz="2400" dirty="0" smtClean="0"/>
          </a:p>
          <a:p>
            <a:r>
              <a:rPr lang="fr-FR" sz="2400" dirty="0" smtClean="0"/>
              <a:t>Valeurs numériques :</a:t>
            </a:r>
          </a:p>
          <a:p>
            <a:r>
              <a:rPr lang="fr-FR" sz="2400" dirty="0" smtClean="0"/>
              <a:t>H = 3 m</a:t>
            </a:r>
          </a:p>
          <a:p>
            <a:r>
              <a:rPr lang="fr-FR" sz="2400" dirty="0" smtClean="0"/>
              <a:t>P = 700 N</a:t>
            </a:r>
          </a:p>
          <a:p>
            <a:r>
              <a:rPr lang="fr-FR" sz="2400" dirty="0" smtClean="0"/>
              <a:t>µ = 0.6</a:t>
            </a:r>
            <a:endParaRPr lang="fr-FR" sz="2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946906" y="1285860"/>
            <a:ext cx="3197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Somme vectorielle nulle</a:t>
            </a:r>
          </a:p>
        </p:txBody>
      </p:sp>
      <p:cxnSp>
        <p:nvCxnSpPr>
          <p:cNvPr id="32" name="Connecteur droit avec flèche 31"/>
          <p:cNvCxnSpPr/>
          <p:nvPr/>
        </p:nvCxnSpPr>
        <p:spPr>
          <a:xfrm rot="10800000">
            <a:off x="8001024" y="2357430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rot="5400000">
            <a:off x="7466033" y="2892421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 flipH="1" flipV="1">
            <a:off x="7822826" y="2535628"/>
            <a:ext cx="1071570" cy="7151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8143900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572396" y="257174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358214" y="271462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F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CRIF\Pictures\dynamiq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142984"/>
            <a:ext cx="7304088" cy="4395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Échelle contre le mur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143108" y="5715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 flipH="1" flipV="1">
            <a:off x="3714744" y="3643314"/>
            <a:ext cx="407196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 flipH="1" flipV="1">
            <a:off x="3000364" y="2928934"/>
            <a:ext cx="3429024" cy="21431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4179091" y="4536289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71487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14678" y="521495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A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86380" y="192880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B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3643306" y="6000768"/>
            <a:ext cx="107157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4286248" y="4000504"/>
            <a:ext cx="3429024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14363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000496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143108" y="5715016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sol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5786446" y="1643050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mur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214810" y="3071810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échelle</a:t>
            </a: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Énoncé du problème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429288"/>
          </a:xfrm>
        </p:spPr>
        <p:txBody>
          <a:bodyPr>
            <a:normAutofit/>
          </a:bodyPr>
          <a:lstStyle/>
          <a:p>
            <a:r>
              <a:rPr lang="fr-FR" dirty="0" smtClean="0"/>
              <a:t>Une échelle est posée contre un mur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Au point </a:t>
            </a:r>
            <a:r>
              <a:rPr lang="fr-FR" b="1" dirty="0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 entre l’échelle et le sol il y a un </a:t>
            </a:r>
            <a:r>
              <a:rPr lang="fr-FR" b="1" dirty="0" smtClean="0">
                <a:solidFill>
                  <a:srgbClr val="FF0000"/>
                </a:solidFill>
              </a:rPr>
              <a:t>coefficient de frottement µ</a:t>
            </a:r>
          </a:p>
          <a:p>
            <a:r>
              <a:rPr lang="fr-FR" dirty="0" smtClean="0"/>
              <a:t>Au point </a:t>
            </a:r>
            <a:r>
              <a:rPr lang="fr-FR" b="1" dirty="0" smtClean="0">
                <a:solidFill>
                  <a:srgbClr val="FF0000"/>
                </a:solidFill>
              </a:rPr>
              <a:t>B</a:t>
            </a:r>
            <a:r>
              <a:rPr lang="fr-FR" dirty="0" smtClean="0"/>
              <a:t> entre l’échelle et le mur il y a contact sans frottement</a:t>
            </a:r>
          </a:p>
          <a:p>
            <a:r>
              <a:rPr lang="fr-FR" dirty="0" smtClean="0"/>
              <a:t>Lorsque le peintre monte sur l’échelle, </a:t>
            </a:r>
            <a:r>
              <a:rPr lang="fr-FR" b="1" dirty="0" smtClean="0">
                <a:solidFill>
                  <a:srgbClr val="FF0000"/>
                </a:solidFill>
              </a:rPr>
              <a:t>à partir de quelle distance d l’échelle glisse-t-elle ?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Rappel sur les liaisons parfaites</a:t>
            </a:r>
            <a:endParaRPr lang="fr-FR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0633" t="17320" r="14692" b="25561"/>
          <a:stretch>
            <a:fillRect/>
          </a:stretch>
        </p:blipFill>
        <p:spPr bwMode="auto">
          <a:xfrm>
            <a:off x="2771800" y="620688"/>
            <a:ext cx="338437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ZoneTexte 23"/>
          <p:cNvSpPr txBox="1"/>
          <p:nvPr/>
        </p:nvSpPr>
        <p:spPr>
          <a:xfrm>
            <a:off x="323528" y="558924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La force de réaction d’un contact ponctuel sans frottement est normale au plan sur lequel le contact appuie.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Actions mécaniques extérieures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143108" y="5715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 flipH="1" flipV="1">
            <a:off x="3714744" y="3643314"/>
            <a:ext cx="407196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 flipH="1" flipV="1">
            <a:off x="3000364" y="2928934"/>
            <a:ext cx="3429024" cy="21431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4179091" y="4536289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71487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14678" y="52863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A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786446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B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3643306" y="6000768"/>
            <a:ext cx="107157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4286248" y="4000504"/>
            <a:ext cx="3429024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14363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000496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5072066" y="2285992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3643306" y="5715016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3178959" y="5250669"/>
            <a:ext cx="92869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28638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143240" y="464344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N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929058" y="514351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T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Actions mécaniques extérieures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143108" y="5715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 flipH="1" flipV="1">
            <a:off x="3714744" y="3643314"/>
            <a:ext cx="407196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 flipH="1" flipV="1">
            <a:off x="3000364" y="2928934"/>
            <a:ext cx="3429024" cy="21431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4179091" y="4536289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71487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14678" y="52863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A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786446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B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3643306" y="6000768"/>
            <a:ext cx="107157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4286248" y="4000504"/>
            <a:ext cx="3429024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14363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000496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5072066" y="2285992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3643306" y="5715016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3178959" y="5250669"/>
            <a:ext cx="92869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28638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143240" y="464344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N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929058" y="514351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T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57158" y="1428736"/>
            <a:ext cx="41408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Coefficient de frottement en A :</a:t>
            </a:r>
          </a:p>
          <a:p>
            <a:r>
              <a:rPr lang="fr-FR" sz="2400" dirty="0" smtClean="0"/>
              <a:t>T/N = µ</a:t>
            </a:r>
            <a:endParaRPr lang="fr-FR" sz="2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57158" y="2643182"/>
            <a:ext cx="294965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Problème à résoudre :</a:t>
            </a:r>
          </a:p>
          <a:p>
            <a:r>
              <a:rPr lang="fr-FR" sz="2400" dirty="0" smtClean="0"/>
              <a:t>L’échelle glisse si d &gt; ?</a:t>
            </a:r>
          </a:p>
          <a:p>
            <a:endParaRPr lang="fr-FR" sz="2400" dirty="0" smtClean="0"/>
          </a:p>
          <a:p>
            <a:r>
              <a:rPr lang="fr-FR" sz="2400" dirty="0" smtClean="0"/>
              <a:t>Valeurs numériques :</a:t>
            </a:r>
          </a:p>
          <a:p>
            <a:r>
              <a:rPr lang="fr-FR" sz="2400" dirty="0" smtClean="0"/>
              <a:t>h = 3 m</a:t>
            </a:r>
          </a:p>
          <a:p>
            <a:r>
              <a:rPr lang="fr-FR" sz="2400" dirty="0" smtClean="0"/>
              <a:t>P = 700 N</a:t>
            </a:r>
          </a:p>
          <a:p>
            <a:r>
              <a:rPr lang="fr-FR" sz="2400" dirty="0" smtClean="0"/>
              <a:t>µ = 0.6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Solide soumis à 3 forces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143108" y="5715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 flipH="1" flipV="1">
            <a:off x="3714744" y="3643314"/>
            <a:ext cx="407196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 flipH="1" flipV="1">
            <a:off x="3000364" y="2928934"/>
            <a:ext cx="3429024" cy="21431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4179091" y="4536289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71487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14678" y="52863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A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786446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B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3643306" y="6000768"/>
            <a:ext cx="107157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4286248" y="4000504"/>
            <a:ext cx="3429024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14363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000496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5072066" y="2285992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3285322" y="5072074"/>
            <a:ext cx="1000926" cy="2865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28638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500430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F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14282" y="1357298"/>
            <a:ext cx="46781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L’échelle est en équilibre</a:t>
            </a:r>
          </a:p>
          <a:p>
            <a:r>
              <a:rPr lang="fr-FR" sz="2400" dirty="0" smtClean="0"/>
              <a:t>si les 3 forces sont :</a:t>
            </a:r>
          </a:p>
          <a:p>
            <a:pPr>
              <a:buFontTx/>
              <a:buChar char="-"/>
            </a:pPr>
            <a:r>
              <a:rPr lang="fr-FR" sz="2400" dirty="0" smtClean="0"/>
              <a:t> coplanaires</a:t>
            </a:r>
          </a:p>
          <a:p>
            <a:pPr>
              <a:buFontTx/>
              <a:buChar char="-"/>
            </a:pPr>
            <a:r>
              <a:rPr lang="fr-FR" sz="2400" dirty="0" smtClean="0"/>
              <a:t> concourantes</a:t>
            </a:r>
          </a:p>
          <a:p>
            <a:pPr>
              <a:buFontTx/>
              <a:buChar char="-"/>
            </a:pPr>
            <a:r>
              <a:rPr lang="fr-FR" sz="2400" dirty="0" smtClean="0"/>
              <a:t> avec une somme vectorielle nulle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Solide soumis à 3 forces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571868" y="5715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 flipH="1" flipV="1">
            <a:off x="5143504" y="3643314"/>
            <a:ext cx="407196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 flipH="1" flipV="1">
            <a:off x="4429124" y="2928934"/>
            <a:ext cx="3429024" cy="21431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5607851" y="4536289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14363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43438" y="52863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A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215206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B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072066" y="6000768"/>
            <a:ext cx="107157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5715008" y="4000504"/>
            <a:ext cx="3429024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757239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429256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6500826" y="2285992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4714082" y="5072074"/>
            <a:ext cx="1000926" cy="2865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71514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29190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F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14282" y="1357298"/>
            <a:ext cx="45178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L’échelle est en équilibre</a:t>
            </a:r>
          </a:p>
          <a:p>
            <a:r>
              <a:rPr lang="fr-FR" sz="2400" dirty="0" smtClean="0"/>
              <a:t>si les 3 forces sont :</a:t>
            </a:r>
          </a:p>
          <a:p>
            <a:pPr>
              <a:buFontTx/>
              <a:buChar char="-"/>
            </a:pPr>
            <a:r>
              <a:rPr lang="fr-FR" sz="2400" dirty="0" smtClean="0"/>
              <a:t> coplanaires</a:t>
            </a:r>
          </a:p>
          <a:p>
            <a:pPr>
              <a:buFontTx/>
              <a:buChar char="-"/>
            </a:pPr>
            <a:r>
              <a:rPr lang="fr-FR" sz="2400" dirty="0" smtClean="0"/>
              <a:t> concourantes</a:t>
            </a:r>
          </a:p>
          <a:p>
            <a:pPr>
              <a:buFontTx/>
              <a:buChar char="-"/>
            </a:pPr>
            <a:r>
              <a:rPr lang="fr-FR" sz="2400" dirty="0" smtClean="0"/>
              <a:t> avec une somme vectorielle nulle</a:t>
            </a: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714348" y="3643314"/>
          <a:ext cx="342899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7"/>
                <a:gridCol w="1142997"/>
                <a:gridCol w="114299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Force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Direction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Intensité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Solide soumis à 3 forces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571868" y="5715016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 flipH="1" flipV="1">
            <a:off x="5143504" y="3643314"/>
            <a:ext cx="407196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 flipH="1" flipV="1">
            <a:off x="4429124" y="2928934"/>
            <a:ext cx="3429024" cy="214314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5607851" y="4536289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6143636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643438" y="52863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A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215206" y="185736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B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5072066" y="6000768"/>
            <a:ext cx="107157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5715008" y="4000504"/>
            <a:ext cx="3429024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7572396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429256" y="60007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10800000">
            <a:off x="6500826" y="2285992"/>
            <a:ext cx="71438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 flipH="1" flipV="1">
            <a:off x="4714082" y="5072074"/>
            <a:ext cx="1000926" cy="28654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715140" y="1714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R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929190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F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14282" y="1357298"/>
            <a:ext cx="45178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L’échelle est en équilibre</a:t>
            </a:r>
          </a:p>
          <a:p>
            <a:r>
              <a:rPr lang="fr-FR" sz="2400" dirty="0" smtClean="0"/>
              <a:t>si les 3 forces sont :</a:t>
            </a:r>
          </a:p>
          <a:p>
            <a:pPr>
              <a:buFontTx/>
              <a:buChar char="-"/>
            </a:pPr>
            <a:r>
              <a:rPr lang="fr-FR" sz="2400" dirty="0" smtClean="0"/>
              <a:t> coplanaires</a:t>
            </a:r>
          </a:p>
          <a:p>
            <a:pPr>
              <a:buFontTx/>
              <a:buChar char="-"/>
            </a:pPr>
            <a:r>
              <a:rPr lang="fr-FR" sz="2400" dirty="0" smtClean="0"/>
              <a:t> concourantes</a:t>
            </a:r>
          </a:p>
          <a:p>
            <a:pPr>
              <a:buFontTx/>
              <a:buChar char="-"/>
            </a:pPr>
            <a:r>
              <a:rPr lang="fr-FR" sz="2400" dirty="0" smtClean="0"/>
              <a:t> avec une somme vectorielle nulle</a:t>
            </a: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714348" y="3643314"/>
          <a:ext cx="342899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7"/>
                <a:gridCol w="1142997"/>
                <a:gridCol w="1142997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Force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Direction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Intensité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connue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connue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444</Words>
  <Application>Microsoft Office PowerPoint</Application>
  <PresentationFormat>Affichage à l'écran (4:3)</PresentationFormat>
  <Paragraphs>197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Exercice de statique :  l’échelle contre le mur</vt:lpstr>
      <vt:lpstr>Échelle contre le mur</vt:lpstr>
      <vt:lpstr>Énoncé du problème</vt:lpstr>
      <vt:lpstr>Rappel sur les liaisons parfaites</vt:lpstr>
      <vt:lpstr>Actions mécaniques extérieures</vt:lpstr>
      <vt:lpstr>Actions mécaniques extérieures</vt:lpstr>
      <vt:lpstr>Solide soumis à 3 forces</vt:lpstr>
      <vt:lpstr>Solide soumis à 3 forces</vt:lpstr>
      <vt:lpstr>Solide soumis à 3 forces</vt:lpstr>
      <vt:lpstr>Solide soumis à 3 forces</vt:lpstr>
      <vt:lpstr>Solide soumis à 3 forces</vt:lpstr>
      <vt:lpstr>Solide soumis à 3 forces</vt:lpstr>
      <vt:lpstr>Solide soumis à 3 forces</vt:lpstr>
      <vt:lpstr>Solide soumis à 3 forces</vt:lpstr>
      <vt:lpstr>Solide soumis à 3 forces</vt:lpstr>
      <vt:lpstr>Diapositive 16</vt:lpstr>
    </vt:vector>
  </TitlesOfParts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Modélisation du moteur à courant continu</dc:title>
  <dc:creator>Joliot Curie</dc:creator>
  <cp:lastModifiedBy>Joliot Curie</cp:lastModifiedBy>
  <cp:revision>51</cp:revision>
  <dcterms:created xsi:type="dcterms:W3CDTF">2015-12-02T14:13:14Z</dcterms:created>
  <dcterms:modified xsi:type="dcterms:W3CDTF">2020-01-13T10:09:38Z</dcterms:modified>
</cp:coreProperties>
</file>