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48" r:id="rId4"/>
    <p:sldId id="349" r:id="rId5"/>
    <p:sldId id="350" r:id="rId6"/>
    <p:sldId id="343" r:id="rId7"/>
    <p:sldId id="30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70E50-E7DA-405C-84D6-0FF4DFEFA760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Coefficient de frottement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www.gecif.net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Force normale et force tangentielle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fr-FR" dirty="0" smtClean="0"/>
              <a:t>Lorsqu'un objet est posé sur un plan incliné, le poids (force verticale) se décompose en 2 forces :</a:t>
            </a:r>
          </a:p>
          <a:p>
            <a:r>
              <a:rPr lang="fr-FR" dirty="0" smtClean="0"/>
              <a:t>une composante </a:t>
            </a:r>
            <a:r>
              <a:rPr lang="fr-FR" b="1" dirty="0" smtClean="0">
                <a:solidFill>
                  <a:srgbClr val="FF0000"/>
                </a:solidFill>
              </a:rPr>
              <a:t>normale</a:t>
            </a:r>
            <a:r>
              <a:rPr lang="fr-FR" dirty="0" smtClean="0"/>
              <a:t> notée </a:t>
            </a:r>
            <a:r>
              <a:rPr lang="fr-FR" b="1" dirty="0" err="1" smtClean="0">
                <a:solidFill>
                  <a:srgbClr val="FF0000"/>
                </a:solidFill>
              </a:rPr>
              <a:t>Pn</a:t>
            </a:r>
            <a:r>
              <a:rPr lang="fr-FR" dirty="0" smtClean="0"/>
              <a:t> et perpendiculaire au plan incliné</a:t>
            </a:r>
          </a:p>
          <a:p>
            <a:r>
              <a:rPr lang="fr-FR" dirty="0" smtClean="0"/>
              <a:t>une composante </a:t>
            </a:r>
            <a:r>
              <a:rPr lang="fr-FR" b="1" dirty="0" smtClean="0">
                <a:solidFill>
                  <a:srgbClr val="FF0000"/>
                </a:solidFill>
              </a:rPr>
              <a:t>tangentielle</a:t>
            </a:r>
            <a:r>
              <a:rPr lang="fr-FR" dirty="0" smtClean="0"/>
              <a:t> notée </a:t>
            </a:r>
            <a:r>
              <a:rPr lang="fr-FR" b="1" dirty="0" smtClean="0">
                <a:solidFill>
                  <a:srgbClr val="FF0000"/>
                </a:solidFill>
              </a:rPr>
              <a:t>Pt</a:t>
            </a:r>
            <a:r>
              <a:rPr lang="fr-FR" dirty="0" smtClean="0"/>
              <a:t> et parallèle au plan incliné</a:t>
            </a:r>
          </a:p>
          <a:p>
            <a:pPr>
              <a:buNone/>
            </a:pPr>
            <a:r>
              <a:rPr lang="fr-FR" sz="2400" dirty="0" smtClean="0"/>
              <a:t>Exemple :</a:t>
            </a: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12290" name="Picture 2" descr="http://www.gecif.net/articles/mecanique/images/plan_incl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221088"/>
            <a:ext cx="301942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 skieur sur une pente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/>
          </a:bodyPr>
          <a:lstStyle/>
          <a:p>
            <a:r>
              <a:rPr lang="fr-FR" dirty="0" smtClean="0"/>
              <a:t>On a </a:t>
            </a:r>
            <a:r>
              <a:rPr lang="fr-FR" b="1" dirty="0" smtClean="0">
                <a:solidFill>
                  <a:srgbClr val="FF0000"/>
                </a:solidFill>
              </a:rPr>
              <a:t>P </a:t>
            </a:r>
            <a:r>
              <a:rPr lang="fr-FR" b="1" dirty="0" smtClean="0">
                <a:solidFill>
                  <a:srgbClr val="FF0000"/>
                </a:solidFill>
              </a:rPr>
              <a:t>= </a:t>
            </a:r>
            <a:r>
              <a:rPr lang="fr-FR" b="1" dirty="0" err="1" smtClean="0">
                <a:solidFill>
                  <a:srgbClr val="FF0000"/>
                </a:solidFill>
              </a:rPr>
              <a:t>Pn</a:t>
            </a:r>
            <a:r>
              <a:rPr lang="fr-FR" b="1" dirty="0" smtClean="0">
                <a:solidFill>
                  <a:srgbClr val="FF0000"/>
                </a:solidFill>
              </a:rPr>
              <a:t> + Pt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La composante normale </a:t>
            </a:r>
            <a:r>
              <a:rPr lang="fr-FR" b="1" dirty="0" err="1" smtClean="0">
                <a:solidFill>
                  <a:srgbClr val="FF0000"/>
                </a:solidFill>
              </a:rPr>
              <a:t>Pn</a:t>
            </a:r>
            <a:r>
              <a:rPr lang="fr-FR" dirty="0" smtClean="0"/>
              <a:t> assure le contact entre le skieur et le sol, mais ne participe pas au mouvement.</a:t>
            </a:r>
          </a:p>
          <a:p>
            <a:r>
              <a:rPr lang="fr-FR" dirty="0" smtClean="0"/>
              <a:t>La composante tangentielle </a:t>
            </a:r>
            <a:r>
              <a:rPr lang="fr-FR" b="1" dirty="0" smtClean="0">
                <a:solidFill>
                  <a:srgbClr val="FF0000"/>
                </a:solidFill>
              </a:rPr>
              <a:t>Pt</a:t>
            </a:r>
            <a:r>
              <a:rPr lang="fr-FR" dirty="0" smtClean="0"/>
              <a:t> a tendance à vouloir mettre en mouvement le skieur dans le sens de la pente.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12290" name="Picture 2" descr="http://www.gecif.net/articles/mecanique/images/plan_incline.gif"/>
          <p:cNvPicPr>
            <a:picLocks noChangeAspect="1" noChangeArrowheads="1"/>
          </p:cNvPicPr>
          <p:nvPr/>
        </p:nvPicPr>
        <p:blipFill>
          <a:blip r:embed="rId2" cstate="print"/>
          <a:srcRect l="4770" t="18290" r="21301" b="17695"/>
          <a:stretch>
            <a:fillRect/>
          </a:stretch>
        </p:blipFill>
        <p:spPr bwMode="auto">
          <a:xfrm>
            <a:off x="3347864" y="692696"/>
            <a:ext cx="223224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 skieur sur une pente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Question : </a:t>
            </a:r>
            <a:r>
              <a:rPr lang="fr-FR" dirty="0" smtClean="0"/>
              <a:t>la force </a:t>
            </a:r>
            <a:r>
              <a:rPr lang="fr-FR" b="1" dirty="0" smtClean="0">
                <a:solidFill>
                  <a:srgbClr val="FF0000"/>
                </a:solidFill>
              </a:rPr>
              <a:t>Pt</a:t>
            </a:r>
            <a:r>
              <a:rPr lang="fr-FR" dirty="0" smtClean="0"/>
              <a:t> est-elle suffisante pour que le skieur glisse sur le plan incliné ?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Réponse</a:t>
            </a:r>
            <a:r>
              <a:rPr lang="fr-FR" b="1" dirty="0" smtClean="0"/>
              <a:t> : </a:t>
            </a:r>
            <a:r>
              <a:rPr lang="fr-FR" dirty="0" smtClean="0"/>
              <a:t>tout dépend du </a:t>
            </a:r>
            <a:r>
              <a:rPr lang="fr-FR" b="1" dirty="0" smtClean="0">
                <a:solidFill>
                  <a:srgbClr val="FF0000"/>
                </a:solidFill>
              </a:rPr>
              <a:t>rapport Pt/Pn</a:t>
            </a:r>
            <a:r>
              <a:rPr lang="fr-FR" dirty="0" smtClean="0"/>
              <a:t>. Si Pt/</a:t>
            </a:r>
            <a:r>
              <a:rPr lang="fr-FR" dirty="0" err="1" smtClean="0"/>
              <a:t>Pn</a:t>
            </a:r>
            <a:r>
              <a:rPr lang="fr-FR" dirty="0" smtClean="0"/>
              <a:t> dépasse une limite </a:t>
            </a:r>
            <a:r>
              <a:rPr lang="fr-FR" b="1" dirty="0" smtClean="0">
                <a:solidFill>
                  <a:srgbClr val="FF0000"/>
                </a:solidFill>
              </a:rPr>
              <a:t>µ</a:t>
            </a:r>
            <a:r>
              <a:rPr lang="fr-FR" dirty="0" smtClean="0"/>
              <a:t> (mu) alors il y a mouvement. </a:t>
            </a:r>
            <a:endParaRPr lang="fr-FR" dirty="0" smtClean="0"/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Cette </a:t>
            </a:r>
            <a:r>
              <a:rPr lang="fr-FR" b="1" dirty="0" smtClean="0">
                <a:solidFill>
                  <a:srgbClr val="FF0000"/>
                </a:solidFill>
              </a:rPr>
              <a:t>limite µ est appelé le coefficient de frottement</a:t>
            </a:r>
            <a:r>
              <a:rPr lang="fr-FR" dirty="0" smtClean="0"/>
              <a:t> et dépend seulement des deux matériaux en contact.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12290" name="Picture 2" descr="http://www.gecif.net/articles/mecanique/images/plan_incline.gif"/>
          <p:cNvPicPr>
            <a:picLocks noChangeAspect="1" noChangeArrowheads="1"/>
          </p:cNvPicPr>
          <p:nvPr/>
        </p:nvPicPr>
        <p:blipFill>
          <a:blip r:embed="rId2" cstate="print"/>
          <a:srcRect l="4770" t="18290" r="21301" b="17695"/>
          <a:stretch>
            <a:fillRect/>
          </a:stretch>
        </p:blipFill>
        <p:spPr bwMode="auto">
          <a:xfrm>
            <a:off x="3347864" y="692696"/>
            <a:ext cx="223224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A retenir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Si Pt/</a:t>
            </a:r>
            <a:r>
              <a:rPr lang="fr-FR" b="1" dirty="0" err="1" smtClean="0">
                <a:solidFill>
                  <a:srgbClr val="FF0000"/>
                </a:solidFill>
              </a:rPr>
              <a:t>Pn</a:t>
            </a:r>
            <a:r>
              <a:rPr lang="fr-FR" b="1" dirty="0" smtClean="0">
                <a:solidFill>
                  <a:srgbClr val="FF0000"/>
                </a:solidFill>
              </a:rPr>
              <a:t> &gt; µ alors il y a mouvement avec frottement</a:t>
            </a:r>
            <a:endParaRPr lang="fr-F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Si </a:t>
            </a:r>
            <a:r>
              <a:rPr lang="fr-FR" b="1" dirty="0" smtClean="0">
                <a:solidFill>
                  <a:srgbClr val="FF0000"/>
                </a:solidFill>
              </a:rPr>
              <a:t>Pt/</a:t>
            </a:r>
            <a:r>
              <a:rPr lang="fr-FR" b="1" dirty="0" err="1" smtClean="0">
                <a:solidFill>
                  <a:srgbClr val="FF0000"/>
                </a:solidFill>
              </a:rPr>
              <a:t>Pn</a:t>
            </a:r>
            <a:r>
              <a:rPr lang="fr-FR" b="1" dirty="0" smtClean="0">
                <a:solidFill>
                  <a:srgbClr val="FF0000"/>
                </a:solidFill>
              </a:rPr>
              <a:t> = µ alors il y a adhérence limite (pas de mouvement)</a:t>
            </a:r>
            <a:endParaRPr lang="fr-F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Si </a:t>
            </a:r>
            <a:r>
              <a:rPr lang="fr-FR" b="1" dirty="0" smtClean="0">
                <a:solidFill>
                  <a:srgbClr val="FF0000"/>
                </a:solidFill>
              </a:rPr>
              <a:t>Pt/</a:t>
            </a:r>
            <a:r>
              <a:rPr lang="fr-FR" b="1" dirty="0" err="1" smtClean="0">
                <a:solidFill>
                  <a:srgbClr val="FF0000"/>
                </a:solidFill>
              </a:rPr>
              <a:t>Pn</a:t>
            </a:r>
            <a:r>
              <a:rPr lang="fr-FR" b="1" dirty="0" smtClean="0">
                <a:solidFill>
                  <a:srgbClr val="FF0000"/>
                </a:solidFill>
              </a:rPr>
              <a:t> &lt; µ alors il y a adhérence (pas de mouvement)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12290" name="Picture 2" descr="http://www.gecif.net/articles/mecanique/images/plan_incline.gif"/>
          <p:cNvPicPr>
            <a:picLocks noChangeAspect="1" noChangeArrowheads="1"/>
          </p:cNvPicPr>
          <p:nvPr/>
        </p:nvPicPr>
        <p:blipFill>
          <a:blip r:embed="rId2" cstate="print"/>
          <a:srcRect l="4770" t="18290" r="21301" b="17695"/>
          <a:stretch>
            <a:fillRect/>
          </a:stretch>
        </p:blipFill>
        <p:spPr bwMode="auto">
          <a:xfrm>
            <a:off x="3347864" y="692696"/>
            <a:ext cx="223224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Principe des actions réciproques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tx2"/>
                </a:solidFill>
              </a:rPr>
              <a:t>Remarque : </a:t>
            </a:r>
            <a:r>
              <a:rPr lang="fr-FR" dirty="0" smtClean="0"/>
              <a:t>l'angle </a:t>
            </a:r>
            <a:r>
              <a:rPr lang="fr-FR" dirty="0" smtClean="0"/>
              <a:t>entre le plan incliné et l'horizontale est toujours égal à l'angle entre le vecteur poids et sa composante normale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1266" name="Picture 2" descr="http://www.gecif.net/articles/mecanique/images/plan_inc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8143875" cy="4171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CRIF\Pictures\dynamiq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142984"/>
            <a:ext cx="7304088" cy="4395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122</Words>
  <Application>Microsoft Office PowerPoint</Application>
  <PresentationFormat>Affichage à l'écran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Coefficient de frottement</vt:lpstr>
      <vt:lpstr>Force normale et force tangentielle</vt:lpstr>
      <vt:lpstr>Le skieur sur une pente</vt:lpstr>
      <vt:lpstr>Le skieur sur une pente</vt:lpstr>
      <vt:lpstr>A retenir</vt:lpstr>
      <vt:lpstr>Principe des actions réciproques</vt:lpstr>
      <vt:lpstr>Diapositive 7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Modélisation du moteur à courant continu</dc:title>
  <dc:creator>Joliot Curie</dc:creator>
  <cp:lastModifiedBy>Joliot Curie</cp:lastModifiedBy>
  <cp:revision>77</cp:revision>
  <dcterms:created xsi:type="dcterms:W3CDTF">2015-12-02T14:13:14Z</dcterms:created>
  <dcterms:modified xsi:type="dcterms:W3CDTF">2020-01-12T10:13:26Z</dcterms:modified>
</cp:coreProperties>
</file>